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3" r:id="rId15"/>
    <p:sldId id="288" r:id="rId16"/>
    <p:sldId id="289" r:id="rId17"/>
    <p:sldId id="268" r:id="rId18"/>
    <p:sldId id="284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6AFFF-7B35-4D4A-B559-0DF6F65BD569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65A06-576D-416F-9700-82036B71A4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405E61D-D681-4E74-B36B-BB9FF863C55A}" type="datetime1">
              <a:rPr lang="en-GB" smtClean="0"/>
              <a:t>09/08/2017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306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654CD-8DC4-4D9B-8FC2-306B166754A0}" type="datetime1">
              <a:rPr lang="en-GB" smtClean="0"/>
              <a:t>09/08/2017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33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15D7-5B65-4211-ACD0-C16DDA22FDD7}" type="datetime1">
              <a:rPr lang="en-GB" smtClean="0"/>
              <a:t>09/08/2017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04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ADFBD-505D-40F7-AB26-4C0F0526365D}" type="datetime1">
              <a:rPr lang="en-GB" smtClean="0"/>
              <a:t>09/08/2017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42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EBAC-CFF5-480A-A559-4548930A45C3}" type="datetime1">
              <a:rPr lang="en-GB" smtClean="0"/>
              <a:t>09/08/2017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46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9F9C5-6F77-48F7-AB58-096754AE269B}" type="datetime1">
              <a:rPr lang="en-GB" smtClean="0"/>
              <a:t>09/08/2017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11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449F-8F01-42CC-BAA8-3963C725CB15}" type="datetime1">
              <a:rPr lang="en-GB" smtClean="0"/>
              <a:t>09/08/2017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68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C98DA-C293-4251-990E-B64BB985D5C6}" type="datetime1">
              <a:rPr lang="en-GB" smtClean="0"/>
              <a:t>09/08/2017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63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30AC-376A-4CCE-97F4-1F5483295E2A}" type="datetime1">
              <a:rPr lang="en-GB" smtClean="0"/>
              <a:t>09/08/2017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723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DEDD0-7948-44F2-B43B-BB21DD553DD3}" type="datetime1">
              <a:rPr lang="en-GB" smtClean="0"/>
              <a:t>09/08/2017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28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340D-126A-455F-A403-C65DC252359C}" type="datetime1">
              <a:rPr lang="en-GB" smtClean="0"/>
              <a:t>09/08/2017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6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99C353B-E2FD-4DE6-A152-C94486043911}" type="datetime1">
              <a:rPr lang="en-GB" smtClean="0"/>
              <a:t>09/08/2017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9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Epidemics</a:t>
            </a:r>
            <a:r>
              <a:rPr lang="pt-PT" dirty="0"/>
              <a:t> </a:t>
            </a:r>
            <a:r>
              <a:rPr lang="pt-PT" dirty="0" err="1"/>
              <a:t>Propagation</a:t>
            </a:r>
            <a:r>
              <a:rPr lang="pt-PT" dirty="0"/>
              <a:t> in </a:t>
            </a:r>
            <a:r>
              <a:rPr lang="pt-PT" dirty="0" err="1"/>
              <a:t>Complex</a:t>
            </a:r>
            <a:r>
              <a:rPr lang="pt-PT" dirty="0"/>
              <a:t> Networks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André Filipe Neves Calatré – 73207</a:t>
            </a:r>
          </a:p>
          <a:p>
            <a:r>
              <a:rPr lang="pt-PT" dirty="0"/>
              <a:t>Departamento de Física – Universidade de Aveiro</a:t>
            </a:r>
          </a:p>
          <a:p>
            <a:r>
              <a:rPr lang="pt-PT" dirty="0"/>
              <a:t>Projeto 2016/2017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91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Simulations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Based on a Python Forest Fire Model script</a:t>
            </a:r>
          </a:p>
          <a:p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Creating a Lattice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Evolution 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Iterate them repeatedly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82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the Data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61872" y="2292626"/>
            <a:ext cx="8595360" cy="4351337"/>
          </a:xfrm>
        </p:spPr>
        <p:txBody>
          <a:bodyPr/>
          <a:lstStyle/>
          <a:p>
            <a:r>
              <a:rPr lang="en-US" sz="2800" dirty="0"/>
              <a:t>On previous simulations, add a counter</a:t>
            </a:r>
          </a:p>
          <a:p>
            <a:r>
              <a:rPr lang="en-US" sz="2800" dirty="0"/>
              <a:t>Measure every iteration</a:t>
            </a:r>
          </a:p>
          <a:p>
            <a:r>
              <a:rPr lang="en-US" sz="2800" dirty="0"/>
              <a:t>Store it in a </a:t>
            </a:r>
            <a:r>
              <a:rPr lang="en-US" sz="2800" dirty="0" err="1"/>
              <a:t>DataFrame</a:t>
            </a:r>
            <a:endParaRPr lang="en-US" sz="2800" dirty="0"/>
          </a:p>
          <a:p>
            <a:r>
              <a:rPr lang="en-US" sz="2800" dirty="0"/>
              <a:t>Do multiple simulations</a:t>
            </a:r>
          </a:p>
          <a:p>
            <a:pPr lvl="1"/>
            <a:r>
              <a:rPr lang="en-US" sz="2400" dirty="0"/>
              <a:t>Multiple variables</a:t>
            </a:r>
          </a:p>
          <a:p>
            <a:pPr lvl="1"/>
            <a:r>
              <a:rPr lang="en-US" sz="2400" dirty="0"/>
              <a:t>Average &amp; Standard Deviation</a:t>
            </a:r>
          </a:p>
          <a:p>
            <a:pPr lvl="1"/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46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Facet Grids</a:t>
            </a:r>
          </a:p>
        </p:txBody>
      </p:sp>
      <p:sp>
        <p:nvSpPr>
          <p:cNvPr id="7" name="Marcador de Posição de Conteúdo 6"/>
          <p:cNvSpPr>
            <a:spLocks noGrp="1"/>
          </p:cNvSpPr>
          <p:nvPr>
            <p:ph idx="1"/>
          </p:nvPr>
        </p:nvSpPr>
        <p:spPr>
          <a:xfrm>
            <a:off x="1261872" y="2506663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a matrix of</a:t>
            </a:r>
          </a:p>
          <a:p>
            <a:pPr marL="0" indent="0">
              <a:buNone/>
            </a:pPr>
            <a:r>
              <a:rPr lang="en-US" sz="2400" dirty="0"/>
              <a:t> c, r = [0.01, 0.02, 0.03, 0.04, 0.05, 0.06, 0.07, 0.08, 0.09, 0.1, 0.25, 0.5, 0.75, 1]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643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04243" cy="6828183"/>
          </a:xfrm>
        </p:spPr>
      </p:pic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14</a:t>
            </a:fld>
            <a:endParaRPr lang="en-GB"/>
          </a:p>
        </p:txBody>
      </p:sp>
      <p:sp>
        <p:nvSpPr>
          <p:cNvPr id="9" name="Marcador de Posição do Texto 12"/>
          <p:cNvSpPr txBox="1">
            <a:spLocks/>
          </p:cNvSpPr>
          <p:nvPr/>
        </p:nvSpPr>
        <p:spPr>
          <a:xfrm rot="16200000">
            <a:off x="8686800" y="4159885"/>
            <a:ext cx="4480560" cy="73152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Non-Spatial Case Facet Grid</a:t>
            </a:r>
          </a:p>
        </p:txBody>
      </p:sp>
    </p:spTree>
    <p:extLst>
      <p:ext uri="{BB962C8B-B14F-4D97-AF65-F5344CB8AC3E}">
        <p14:creationId xmlns:p14="http://schemas.microsoft.com/office/powerpoint/2010/main" val="201474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13"/>
            <a:ext cx="10148889" cy="6765925"/>
          </a:xfrm>
        </p:spPr>
      </p:pic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15</a:t>
            </a:fld>
            <a:endParaRPr lang="en-GB"/>
          </a:p>
        </p:txBody>
      </p:sp>
      <p:sp>
        <p:nvSpPr>
          <p:cNvPr id="7" name="Marcador de Posição do Texto 12"/>
          <p:cNvSpPr txBox="1">
            <a:spLocks/>
          </p:cNvSpPr>
          <p:nvPr/>
        </p:nvSpPr>
        <p:spPr>
          <a:xfrm rot="16200000">
            <a:off x="8617903" y="4159885"/>
            <a:ext cx="4480560" cy="73152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Spherical Lattice Facet Grid</a:t>
            </a:r>
          </a:p>
        </p:txBody>
      </p:sp>
    </p:spTree>
    <p:extLst>
      <p:ext uri="{BB962C8B-B14F-4D97-AF65-F5344CB8AC3E}">
        <p14:creationId xmlns:p14="http://schemas.microsoft.com/office/powerpoint/2010/main" val="228615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8"/>
            <a:ext cx="10018645" cy="6679097"/>
          </a:xfrm>
        </p:spPr>
      </p:pic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Projeto</a:t>
            </a:r>
            <a:r>
              <a:rPr lang="fr-FR" dirty="0"/>
              <a:t> 2016/2017 - André Calatré - </a:t>
            </a:r>
            <a:r>
              <a:rPr lang="fr-FR" dirty="0" err="1"/>
              <a:t>Epidemics</a:t>
            </a:r>
            <a:r>
              <a:rPr lang="fr-FR" dirty="0"/>
              <a:t> Propagation in </a:t>
            </a:r>
            <a:r>
              <a:rPr lang="fr-FR" dirty="0" err="1"/>
              <a:t>Complex</a:t>
            </a:r>
            <a:r>
              <a:rPr lang="fr-FR" dirty="0"/>
              <a:t> Networks</a:t>
            </a:r>
            <a:endParaRPr lang="en-GB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16</a:t>
            </a:fld>
            <a:endParaRPr lang="en-GB"/>
          </a:p>
        </p:txBody>
      </p:sp>
      <p:sp>
        <p:nvSpPr>
          <p:cNvPr id="10" name="Marcador de Posição do Texto 12"/>
          <p:cNvSpPr txBox="1">
            <a:spLocks/>
          </p:cNvSpPr>
          <p:nvPr/>
        </p:nvSpPr>
        <p:spPr>
          <a:xfrm rot="16200000">
            <a:off x="8552781" y="4159885"/>
            <a:ext cx="4480560" cy="73152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Square Lattice Facet Grid</a:t>
            </a:r>
          </a:p>
        </p:txBody>
      </p:sp>
    </p:spTree>
    <p:extLst>
      <p:ext uri="{BB962C8B-B14F-4D97-AF65-F5344CB8AC3E}">
        <p14:creationId xmlns:p14="http://schemas.microsoft.com/office/powerpoint/2010/main" val="3669904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en-US" dirty="0"/>
              <a:t>Surfaces</a:t>
            </a:r>
          </a:p>
        </p:txBody>
      </p:sp>
      <p:sp>
        <p:nvSpPr>
          <p:cNvPr id="12" name="Marcador de Posição do Texto 11"/>
          <p:cNvSpPr>
            <a:spLocks noGrp="1"/>
          </p:cNvSpPr>
          <p:nvPr>
            <p:ph type="body" idx="1"/>
          </p:nvPr>
        </p:nvSpPr>
        <p:spPr>
          <a:xfrm>
            <a:off x="1261428" y="1281825"/>
            <a:ext cx="4480560" cy="731520"/>
          </a:xfrm>
        </p:spPr>
        <p:txBody>
          <a:bodyPr/>
          <a:lstStyle/>
          <a:p>
            <a:r>
              <a:rPr lang="en-US" dirty="0"/>
              <a:t>Spherical Lattice Infection Maxima</a:t>
            </a:r>
          </a:p>
        </p:txBody>
      </p:sp>
      <p:pic>
        <p:nvPicPr>
          <p:cNvPr id="9" name="Marcador de Posição de Conteúdo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2" y="2013345"/>
            <a:ext cx="5162755" cy="3777855"/>
          </a:xfrm>
        </p:spPr>
      </p:pic>
      <p:sp>
        <p:nvSpPr>
          <p:cNvPr id="13" name="Marcador de Posição do Texto 12"/>
          <p:cNvSpPr>
            <a:spLocks noGrp="1"/>
          </p:cNvSpPr>
          <p:nvPr>
            <p:ph type="body" sz="quarter" idx="3"/>
          </p:nvPr>
        </p:nvSpPr>
        <p:spPr>
          <a:xfrm>
            <a:off x="6107970" y="1325562"/>
            <a:ext cx="4480560" cy="731520"/>
          </a:xfrm>
        </p:spPr>
        <p:txBody>
          <a:bodyPr/>
          <a:lstStyle/>
          <a:p>
            <a:r>
              <a:rPr lang="en-US" dirty="0"/>
              <a:t>Square Lattice Infection Maxima</a:t>
            </a:r>
          </a:p>
        </p:txBody>
      </p:sp>
      <p:pic>
        <p:nvPicPr>
          <p:cNvPr id="11" name="Marcador de Posição de Conteúdo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87" y="2039562"/>
            <a:ext cx="5032029" cy="4035687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50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Surfaces</a:t>
            </a:r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Spherical Lattice Removal Maxima</a:t>
            </a:r>
          </a:p>
        </p:txBody>
      </p:sp>
      <p:pic>
        <p:nvPicPr>
          <p:cNvPr id="13" name="Marcador de Posição de Conteúdo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80" y="2508250"/>
            <a:ext cx="4340090" cy="3663950"/>
          </a:xfrm>
        </p:spPr>
      </p:pic>
      <p:sp>
        <p:nvSpPr>
          <p:cNvPr id="10" name="Marcador de Posição do Texto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Square Lattice Removal Maxima</a:t>
            </a:r>
          </a:p>
        </p:txBody>
      </p:sp>
      <p:pic>
        <p:nvPicPr>
          <p:cNvPr id="15" name="Marcador de Posição de Conteúdo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32" y="2508250"/>
            <a:ext cx="4298973" cy="3663950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922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idx="1"/>
          </p:nvPr>
        </p:nvSpPr>
        <p:spPr>
          <a:xfrm>
            <a:off x="1261872" y="1202006"/>
            <a:ext cx="4480560" cy="731520"/>
          </a:xfrm>
        </p:spPr>
        <p:txBody>
          <a:bodyPr/>
          <a:lstStyle/>
          <a:p>
            <a:r>
              <a:rPr lang="en-US" dirty="0"/>
              <a:t>Infection Maxima (</a:t>
            </a:r>
            <a:r>
              <a:rPr lang="en-US" dirty="0" err="1"/>
              <a:t>Sqr</a:t>
            </a:r>
            <a:r>
              <a:rPr lang="en-US" dirty="0"/>
              <a:t> – </a:t>
            </a:r>
            <a:r>
              <a:rPr lang="en-US" dirty="0" err="1"/>
              <a:t>Sph</a:t>
            </a:r>
            <a:r>
              <a:rPr lang="en-US" dirty="0"/>
              <a:t>)</a:t>
            </a:r>
          </a:p>
        </p:txBody>
      </p:sp>
      <p:pic>
        <p:nvPicPr>
          <p:cNvPr id="11" name="Marcador de Posição de Conteúdo 10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r="13692"/>
          <a:stretch/>
        </p:blipFill>
        <p:spPr>
          <a:xfrm>
            <a:off x="105763" y="1933526"/>
            <a:ext cx="5674585" cy="3473912"/>
          </a:xfrm>
        </p:spPr>
      </p:pic>
      <p:sp>
        <p:nvSpPr>
          <p:cNvPr id="8" name="Marcador de Posição do Texto 7"/>
          <p:cNvSpPr>
            <a:spLocks noGrp="1"/>
          </p:cNvSpPr>
          <p:nvPr>
            <p:ph type="body" sz="quarter" idx="3"/>
          </p:nvPr>
        </p:nvSpPr>
        <p:spPr>
          <a:xfrm>
            <a:off x="6108192" y="1325562"/>
            <a:ext cx="4480560" cy="731520"/>
          </a:xfrm>
        </p:spPr>
        <p:txBody>
          <a:bodyPr/>
          <a:lstStyle/>
          <a:p>
            <a:r>
              <a:rPr lang="en-US" dirty="0"/>
              <a:t>Removal Maxima (</a:t>
            </a:r>
            <a:r>
              <a:rPr lang="en-US" dirty="0" err="1"/>
              <a:t>Sqr</a:t>
            </a:r>
            <a:r>
              <a:rPr lang="en-US" dirty="0"/>
              <a:t> – </a:t>
            </a:r>
            <a:r>
              <a:rPr lang="en-US" dirty="0" err="1"/>
              <a:t>Sph</a:t>
            </a:r>
            <a:r>
              <a:rPr lang="en-US" dirty="0"/>
              <a:t>)</a:t>
            </a:r>
          </a:p>
        </p:txBody>
      </p:sp>
      <p:pic>
        <p:nvPicPr>
          <p:cNvPr id="13" name="Marcador de Posição de Conteúdo 12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3557" r="14918"/>
          <a:stretch/>
        </p:blipFill>
        <p:spPr>
          <a:xfrm>
            <a:off x="5457824" y="2057082"/>
            <a:ext cx="5543162" cy="3350356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26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Why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topic</a:t>
            </a:r>
            <a:r>
              <a:rPr lang="pt-PT" dirty="0"/>
              <a:t>?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In an increasingly connected world, epidemic processes are more and more preponderant.</a:t>
            </a:r>
          </a:p>
          <a:p>
            <a:endParaRPr lang="en-GB" sz="2400" dirty="0"/>
          </a:p>
          <a:p>
            <a:r>
              <a:rPr lang="en-GB" sz="2400" dirty="0"/>
              <a:t>Multidisciplinary, multiple applications:</a:t>
            </a:r>
          </a:p>
          <a:p>
            <a:pPr lvl="1"/>
            <a:r>
              <a:rPr lang="en-GB" sz="2000" dirty="0"/>
              <a:t>Health</a:t>
            </a:r>
          </a:p>
          <a:p>
            <a:pPr lvl="1"/>
            <a:r>
              <a:rPr lang="en-GB" sz="2000" dirty="0"/>
              <a:t>Physics</a:t>
            </a:r>
          </a:p>
          <a:p>
            <a:pPr lvl="1"/>
            <a:r>
              <a:rPr lang="en-GB" sz="2000" dirty="0"/>
              <a:t>Economics</a:t>
            </a:r>
          </a:p>
          <a:p>
            <a:pPr lvl="1"/>
            <a:r>
              <a:rPr lang="en-GB" sz="2000" dirty="0"/>
              <a:t>Social Sciences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04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1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Space/Network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61872" y="2279374"/>
            <a:ext cx="8595360" cy="3900763"/>
          </a:xfrm>
        </p:spPr>
        <p:txBody>
          <a:bodyPr>
            <a:normAutofit/>
          </a:bodyPr>
          <a:lstStyle/>
          <a:p>
            <a:r>
              <a:rPr lang="en-US" sz="2000" dirty="0"/>
              <a:t>Variables have to be adjusted between spatial and non-spatial cases, as in the later one processes occur at a much faster pace for similar </a:t>
            </a:r>
            <a:r>
              <a:rPr lang="en-US" sz="2000" dirty="0" err="1"/>
              <a:t>coeficients</a:t>
            </a:r>
            <a:endParaRPr lang="en-US" sz="2000" dirty="0"/>
          </a:p>
          <a:p>
            <a:r>
              <a:rPr lang="en-US" sz="2000" dirty="0"/>
              <a:t>In the cases studied, the square lattice approximated well the spherical one</a:t>
            </a:r>
          </a:p>
          <a:p>
            <a:r>
              <a:rPr lang="en-US" sz="2000" dirty="0"/>
              <a:t>Spatial lattices allow for more effects of randomness to arise, or at least contributes to their visibility.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379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61872" y="2414588"/>
            <a:ext cx="859536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High contagion and removal coefficients tend to be uniform and predictable.</a:t>
            </a:r>
          </a:p>
          <a:p>
            <a:pPr lvl="1"/>
            <a:r>
              <a:rPr lang="en-US" sz="2000" dirty="0"/>
              <a:t>High c and low r – Early and high infection peaks, total removal over time</a:t>
            </a:r>
          </a:p>
          <a:p>
            <a:pPr lvl="1"/>
            <a:r>
              <a:rPr lang="en-US" sz="2000" dirty="0"/>
              <a:t>High r and low c – Infection dies out fast</a:t>
            </a:r>
          </a:p>
          <a:p>
            <a:pPr lvl="1"/>
            <a:r>
              <a:rPr lang="en-US" sz="2000" dirty="0"/>
              <a:t>Most coefficients with low r – total removal</a:t>
            </a:r>
          </a:p>
          <a:p>
            <a:pPr lvl="1"/>
            <a:r>
              <a:rPr lang="en-US" sz="2000" dirty="0"/>
              <a:t>Low c and low r – tend to have no high infection peaks but can have total removal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08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Cases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border combinations create highly unpredictable outcomes, with standard deviations that make the final results ultimately meaningless as in cases where c = 0.3~0.7 r</a:t>
            </a:r>
          </a:p>
          <a:p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23</a:t>
            </a:fld>
            <a:endParaRPr lang="en-GB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934"/>
          <a:stretch/>
        </p:blipFill>
        <p:spPr>
          <a:xfrm>
            <a:off x="2279374" y="3058391"/>
            <a:ext cx="6493565" cy="33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6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Stochastic/Probabilistic Effects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 infected islands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24</a:t>
            </a:fld>
            <a:endParaRPr lang="en-GB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2" t="8584" r="17600" b="8002"/>
          <a:stretch/>
        </p:blipFill>
        <p:spPr>
          <a:xfrm>
            <a:off x="4558749" y="1828800"/>
            <a:ext cx="4770782" cy="47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90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Stochastic/Probabilistic Effects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61872" y="1828800"/>
            <a:ext cx="1865641" cy="4351337"/>
          </a:xfrm>
        </p:spPr>
        <p:txBody>
          <a:bodyPr/>
          <a:lstStyle/>
          <a:p>
            <a:r>
              <a:rPr lang="en-US" dirty="0"/>
              <a:t>“Zero Tables”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25</a:t>
            </a:fld>
            <a:endParaRPr lang="en-GB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50" y="2752725"/>
            <a:ext cx="5495925" cy="32670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t="2491" r="5585" b="6793"/>
          <a:stretch/>
        </p:blipFill>
        <p:spPr>
          <a:xfrm>
            <a:off x="6108192" y="2662271"/>
            <a:ext cx="4967927" cy="33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7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86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detailed Coefficient Studies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idx="1"/>
          </p:nvPr>
        </p:nvSpPr>
        <p:spPr>
          <a:xfrm>
            <a:off x="1261872" y="2438399"/>
            <a:ext cx="8595360" cy="3741738"/>
          </a:xfrm>
        </p:spPr>
        <p:txBody>
          <a:bodyPr>
            <a:normAutofit/>
          </a:bodyPr>
          <a:lstStyle/>
          <a:p>
            <a:r>
              <a:rPr lang="en-US" sz="2800" dirty="0"/>
              <a:t>Higher number of simulations</a:t>
            </a:r>
          </a:p>
          <a:p>
            <a:r>
              <a:rPr lang="en-US" sz="2800" dirty="0"/>
              <a:t>Improved speed</a:t>
            </a:r>
          </a:p>
          <a:p>
            <a:r>
              <a:rPr lang="en-US" sz="2800" dirty="0"/>
              <a:t>Better filtering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915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Masks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61872" y="2610678"/>
            <a:ext cx="4297680" cy="3569459"/>
          </a:xfrm>
        </p:spPr>
        <p:txBody>
          <a:bodyPr/>
          <a:lstStyle/>
          <a:p>
            <a:r>
              <a:rPr lang="en-US" dirty="0"/>
              <a:t>Non uniform / random initial population </a:t>
            </a:r>
          </a:p>
          <a:p>
            <a:r>
              <a:rPr lang="en-US" dirty="0"/>
              <a:t>Infection starting in other places other than the center may increase visibility of spatial effects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28</a:t>
            </a:fld>
            <a:endParaRPr lang="en-GB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8" t="8818" r="17738" b="8933"/>
          <a:stretch/>
        </p:blipFill>
        <p:spPr>
          <a:xfrm>
            <a:off x="5936617" y="1691322"/>
            <a:ext cx="4704521" cy="46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9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3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Background</a:t>
            </a:r>
            <a:endParaRPr lang="en-GB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84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96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Classical</a:t>
            </a:r>
            <a:r>
              <a:rPr lang="pt-PT" dirty="0"/>
              <a:t> </a:t>
            </a:r>
            <a:r>
              <a:rPr lang="pt-PT" dirty="0" err="1"/>
              <a:t>Epidemic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Posição de Conteúdo 3"/>
              <p:cNvSpPr>
                <a:spLocks noGrp="1"/>
              </p:cNvSpPr>
              <p:nvPr>
                <p:ph idx="1"/>
              </p:nvPr>
            </p:nvSpPr>
            <p:spPr>
              <a:xfrm>
                <a:off x="821634" y="1828800"/>
                <a:ext cx="9035597" cy="4351337"/>
              </a:xfrm>
            </p:spPr>
            <p:txBody>
              <a:bodyPr>
                <a:normAutofit/>
              </a:bodyPr>
              <a:lstStyle/>
              <a:p>
                <a:r>
                  <a:rPr lang="en-GB" sz="2800" dirty="0"/>
                  <a:t>Daniel Bernoulli, XVIII century</a:t>
                </a:r>
              </a:p>
              <a:p>
                <a:endParaRPr lang="en-GB" sz="2800" dirty="0"/>
              </a:p>
              <a:p>
                <a:r>
                  <a:rPr lang="en-GB" sz="2800" dirty="0" err="1"/>
                  <a:t>Kermack</a:t>
                </a:r>
                <a:r>
                  <a:rPr lang="en-GB" sz="2800" dirty="0"/>
                  <a:t> and </a:t>
                </a:r>
                <a:r>
                  <a:rPr lang="en-GB" sz="2800" dirty="0" err="1"/>
                  <a:t>McKendrick</a:t>
                </a:r>
                <a:r>
                  <a:rPr lang="en-GB" sz="2800" dirty="0"/>
                  <a:t>, 1920s</a:t>
                </a:r>
              </a:p>
              <a:p>
                <a:pPr lvl="1"/>
                <a:r>
                  <a:rPr lang="en-GB" sz="2400" dirty="0"/>
                  <a:t>Compartmental models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i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     ;     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     ;     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dirty="0"/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4" name="Marcador de Posição de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1634" y="1828800"/>
                <a:ext cx="9035597" cy="4351337"/>
              </a:xfrm>
              <a:blipFill>
                <a:blip r:embed="rId2"/>
                <a:stretch>
                  <a:fillRect l="-810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0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354637" y="0"/>
            <a:ext cx="9692640" cy="1325562"/>
          </a:xfrm>
        </p:spPr>
        <p:txBody>
          <a:bodyPr/>
          <a:lstStyle/>
          <a:p>
            <a:r>
              <a:rPr lang="pt-PT" dirty="0" err="1"/>
              <a:t>Classical</a:t>
            </a:r>
            <a:r>
              <a:rPr lang="pt-PT" dirty="0"/>
              <a:t> </a:t>
            </a:r>
            <a:r>
              <a:rPr lang="pt-PT" dirty="0" err="1"/>
              <a:t>Epidemic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lang="en-GB" dirty="0"/>
          </a:p>
        </p:txBody>
      </p:sp>
      <p:sp>
        <p:nvSpPr>
          <p:cNvPr id="2" name="Marcador de Posição do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5</a:t>
            </a:fld>
            <a:endParaRPr lang="en-GB"/>
          </a:p>
        </p:txBody>
      </p:sp>
      <p:pic>
        <p:nvPicPr>
          <p:cNvPr id="5" name="Imagem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76594" y="1325562"/>
            <a:ext cx="5632519" cy="50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Networks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Graphs</a:t>
            </a:r>
          </a:p>
          <a:p>
            <a:r>
              <a:rPr lang="en-GB" sz="2400" dirty="0"/>
              <a:t>Describe connections</a:t>
            </a:r>
          </a:p>
          <a:p>
            <a:r>
              <a:rPr lang="en-GB" sz="2400" dirty="0"/>
              <a:t>Particularly relevant for describing epidemics in the real world</a:t>
            </a:r>
          </a:p>
          <a:p>
            <a:endParaRPr lang="en-GB" sz="2400" dirty="0"/>
          </a:p>
          <a:p>
            <a:r>
              <a:rPr lang="en-GB" sz="2400" dirty="0"/>
              <a:t>3 cases studied</a:t>
            </a:r>
          </a:p>
          <a:p>
            <a:pPr lvl="1"/>
            <a:r>
              <a:rPr lang="en-GB" sz="2000" dirty="0"/>
              <a:t>Non-Spatial (no network effect)</a:t>
            </a:r>
          </a:p>
          <a:p>
            <a:pPr lvl="1"/>
            <a:r>
              <a:rPr lang="en-GB" sz="2000" dirty="0"/>
              <a:t>Square Lattice</a:t>
            </a:r>
          </a:p>
          <a:p>
            <a:pPr lvl="1"/>
            <a:r>
              <a:rPr lang="en-GB" sz="2000" dirty="0"/>
              <a:t>Sphere Lattice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18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Stochastic</a:t>
            </a:r>
            <a:r>
              <a:rPr lang="pt-PT" dirty="0"/>
              <a:t> Processes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Processes where the evolution of a system is ruled by a set of probabilistic events.</a:t>
            </a:r>
          </a:p>
          <a:p>
            <a:endParaRPr lang="en-GB" sz="2800" dirty="0"/>
          </a:p>
          <a:p>
            <a:r>
              <a:rPr lang="en-GB" sz="2800" dirty="0"/>
              <a:t>Epidemics can be described as a stochastic process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23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An</a:t>
            </a:r>
            <a:r>
              <a:rPr lang="pt-PT" dirty="0"/>
              <a:t> </a:t>
            </a:r>
            <a:r>
              <a:rPr lang="en-US" dirty="0"/>
              <a:t>example</a:t>
            </a:r>
            <a:r>
              <a:rPr lang="pt-PT" dirty="0"/>
              <a:t> </a:t>
            </a:r>
            <a:r>
              <a:rPr lang="en-US" dirty="0"/>
              <a:t>– The Forest Fire Model</a:t>
            </a:r>
            <a:endParaRPr lang="en-GB" dirty="0"/>
          </a:p>
        </p:txBody>
      </p:sp>
      <p:pic>
        <p:nvPicPr>
          <p:cNvPr id="1026" name="Picture 2" descr="https://upload.wikimedia.org/wikipedia/commons/0/01/Forest_fire_model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557" y="1819653"/>
            <a:ext cx="4625009" cy="462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22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05595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1976</TotalTime>
  <Words>852</Words>
  <Application>Microsoft Office PowerPoint</Application>
  <PresentationFormat>Ecrã Panorâmico</PresentationFormat>
  <Paragraphs>151</Paragraphs>
  <Slides>30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Century Schoolbook</vt:lpstr>
      <vt:lpstr>Wingdings 2</vt:lpstr>
      <vt:lpstr>View</vt:lpstr>
      <vt:lpstr>Epidemics Propagation in Complex Networks</vt:lpstr>
      <vt:lpstr>Why this topic?</vt:lpstr>
      <vt:lpstr>Background</vt:lpstr>
      <vt:lpstr>Classical Epidemic Models</vt:lpstr>
      <vt:lpstr>Classical Epidemic Models</vt:lpstr>
      <vt:lpstr>Networks</vt:lpstr>
      <vt:lpstr>Stochastic Processes</vt:lpstr>
      <vt:lpstr>An example – The Forest Fire Model</vt:lpstr>
      <vt:lpstr>Development</vt:lpstr>
      <vt:lpstr>Creating the Simulations</vt:lpstr>
      <vt:lpstr>Capturing the Data</vt:lpstr>
      <vt:lpstr>Results</vt:lpstr>
      <vt:lpstr>Overall Facet Grids</vt:lpstr>
      <vt:lpstr>Apresentação do PowerPoint</vt:lpstr>
      <vt:lpstr>Apresentação do PowerPoint</vt:lpstr>
      <vt:lpstr>Apresentação do PowerPoint</vt:lpstr>
      <vt:lpstr>Surfaces</vt:lpstr>
      <vt:lpstr>Surfaces</vt:lpstr>
      <vt:lpstr>Differences</vt:lpstr>
      <vt:lpstr>Conclusions</vt:lpstr>
      <vt:lpstr>Influence of Space/Network</vt:lpstr>
      <vt:lpstr>Coefficients</vt:lpstr>
      <vt:lpstr>Interesting Cases</vt:lpstr>
      <vt:lpstr>Stochastic/Probabilistic Effects</vt:lpstr>
      <vt:lpstr>Stochastic/Probabilistic Effects</vt:lpstr>
      <vt:lpstr>Further Steps</vt:lpstr>
      <vt:lpstr>More detailed Coefficient Studies</vt:lpstr>
      <vt:lpstr>Lattice Masks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Epidemic Processes in Complex Networks</dc:title>
  <dc:creator>André Calatré</dc:creator>
  <cp:lastModifiedBy>André Calatré</cp:lastModifiedBy>
  <cp:revision>18</cp:revision>
  <dcterms:created xsi:type="dcterms:W3CDTF">2017-07-09T03:18:33Z</dcterms:created>
  <dcterms:modified xsi:type="dcterms:W3CDTF">2017-08-09T22:46:43Z</dcterms:modified>
</cp:coreProperties>
</file>